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6" r:id="rId1"/>
  </p:sldMasterIdLst>
  <p:notesMasterIdLst>
    <p:notesMasterId r:id="rId18"/>
  </p:notesMasterIdLst>
  <p:sldIdLst>
    <p:sldId id="269" r:id="rId2"/>
    <p:sldId id="256" r:id="rId3"/>
    <p:sldId id="257" r:id="rId4"/>
    <p:sldId id="258" r:id="rId5"/>
    <p:sldId id="270" r:id="rId6"/>
    <p:sldId id="259" r:id="rId7"/>
    <p:sldId id="260" r:id="rId8"/>
    <p:sldId id="261" r:id="rId9"/>
    <p:sldId id="262" r:id="rId10"/>
    <p:sldId id="263" r:id="rId11"/>
    <p:sldId id="264" r:id="rId12"/>
    <p:sldId id="271" r:id="rId13"/>
    <p:sldId id="265" r:id="rId14"/>
    <p:sldId id="266" r:id="rId15"/>
    <p:sldId id="267" r:id="rId16"/>
    <p:sldId id="268" r:id="rId17"/>
  </p:sldIdLst>
  <p:sldSz cx="14630400" cy="8229600"/>
  <p:notesSz cx="8229600" cy="14630400"/>
  <p:embeddedFontLst>
    <p:embeddedFont>
      <p:font typeface="Calibri Light" panose="020F0302020204030204" pitchFamily="34" charset="0"/>
      <p:regular r:id="rId19"/>
      <p:italic r:id="rId20"/>
    </p:embeddedFont>
    <p:embeddedFont>
      <p:font typeface="Instrument Sans Semi Bold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Instrument Sans Medium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1961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46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80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5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21473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855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936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555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748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4091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886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323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32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221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726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8114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22226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698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3641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814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95824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4949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0752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4179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6205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557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424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76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0511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Generative AI – The Future of Creative Intelligence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Seminar Presentation by Naveen </a:t>
            </a:r>
            <a:r>
              <a:rPr lang="en-US" sz="2800" dirty="0" err="1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Hitnalli</a:t>
            </a:r>
            <a:r>
              <a:rPr lang="en-US" sz="28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endParaRPr lang="en-US" sz="2800" dirty="0">
              <a:solidFill>
                <a:srgbClr val="CFD0D8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dirty="0" smtClean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2BA24MC019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dirty="0" smtClean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Department </a:t>
            </a:r>
            <a:r>
              <a:rPr lang="en-US" sz="28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of </a:t>
            </a:r>
            <a:r>
              <a:rPr lang="en-US" sz="2800" dirty="0" smtClean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MCA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dirty="0" smtClean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8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BEC BGK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64732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8166"/>
            <a:ext cx="88266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Image and Art Generation with AI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826544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608" y="2826544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2826544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8124" y="2826544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3485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models can create stunning, original visual content from simple text prompts or existing images.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0513"/>
            <a:ext cx="121650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Music and Video Creation Using Generative AI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62920"/>
            <a:ext cx="13042821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370540"/>
            <a:ext cx="6513790" cy="2032754"/>
          </a:xfrm>
          <a:prstGeom prst="roundRect">
            <a:avLst>
              <a:gd name="adj" fmla="val 4687"/>
            </a:avLst>
          </a:prstGeom>
          <a:solidFill>
            <a:srgbClr val="3D3D42"/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Music Composition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087773"/>
            <a:ext cx="57200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Generate unique melodies, harmonies, and full tracks in various styles. Assists artists in overcoming creative blocks and exploring new genres.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315200" y="3370540"/>
            <a:ext cx="6513790" cy="2032754"/>
          </a:xfrm>
          <a:prstGeom prst="rect">
            <a:avLst/>
          </a:prstGeom>
          <a:solidFill>
            <a:srgbClr val="3D3D42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3370540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9" name="Text 7"/>
          <p:cNvSpPr/>
          <p:nvPr/>
        </p:nvSpPr>
        <p:spPr>
          <a:xfrm>
            <a:off x="7882176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Video Synthesis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82176" y="4087773"/>
            <a:ext cx="57200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realistic or stylized video clips, deepfakes, and special effects from text, audio, or images. Revolutionizing film production.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660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Generative AI empowers creators to automate tedious tasks and produce content at an unprecedented scale.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031712" y="4103370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397" y="4209693"/>
            <a:ext cx="283488" cy="3543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05213"/>
            <a:ext cx="65758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Benefits of Generative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6750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—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899297"/>
            <a:ext cx="2329815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Artificial Intelligence – Understanding intelligent systems and machine learning.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407093" y="286750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—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3407093" y="3899297"/>
            <a:ext cx="2329815" cy="2125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- Data Science and Analytics – Working with data for model training and evaluation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407093" y="6161365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020395" y="286750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—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6020395" y="3899297"/>
            <a:ext cx="2329815" cy="2125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Programming and Algorithms – Writing and optimizing code for neural networks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20395" y="6161365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63860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2494"/>
            <a:ext cx="6826568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Trends and Innovations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250" y="1846981"/>
            <a:ext cx="6047899" cy="491132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117" y="3675264"/>
            <a:ext cx="554314" cy="5543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2449" y="5485791"/>
            <a:ext cx="1674028" cy="24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Multimodal AI</a:t>
            </a:r>
            <a:endParaRPr lang="en-US" sz="16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473" y="3154209"/>
            <a:ext cx="554314" cy="55431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88152" y="4851102"/>
            <a:ext cx="1629682" cy="49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Personalized Generation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8450422" y="4454767"/>
            <a:ext cx="1674028" cy="24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Ethical AI</a:t>
            </a:r>
            <a:endParaRPr lang="en-US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2830" y="2633154"/>
            <a:ext cx="554314" cy="55431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387390" y="7172801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future holds increasingly sophisticated and integrated Generative AI systems, pushing the boundaries of creativity and utility.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4205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Generative AI Tools: A Landscape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75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Generative AI has spawned a rich ecosystem of tools empowering users across various creative and professional domains. </a:t>
            </a:r>
            <a:endParaRPr lang="en-US" dirty="0" smtClean="0">
              <a:solidFill>
                <a:srgbClr val="CFD0D8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l">
              <a:lnSpc>
                <a:spcPts val="1400"/>
              </a:lnSpc>
              <a:buNone/>
            </a:pPr>
            <a:endParaRPr lang="en-US" dirty="0" smtClean="0">
              <a:solidFill>
                <a:srgbClr val="CFD0D8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l">
              <a:lnSpc>
                <a:spcPts val="1400"/>
              </a:lnSpc>
              <a:buNone/>
            </a:pPr>
            <a:r>
              <a:rPr lang="en-US" dirty="0" smtClean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From </a:t>
            </a: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generating compelling narratives to crafting stunning visuals and immersive audio, these tools are redefining workflows </a:t>
            </a:r>
            <a:r>
              <a:rPr lang="en-US" dirty="0" smtClean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and</a:t>
            </a:r>
          </a:p>
          <a:p>
            <a:pPr marL="0" indent="0" algn="l">
              <a:lnSpc>
                <a:spcPts val="1400"/>
              </a:lnSpc>
              <a:buNone/>
            </a:pPr>
            <a:endParaRPr lang="en-US" dirty="0">
              <a:solidFill>
                <a:srgbClr val="CFD0D8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l">
              <a:lnSpc>
                <a:spcPts val="1400"/>
              </a:lnSpc>
              <a:buNone/>
            </a:pPr>
            <a:r>
              <a:rPr lang="en-US" dirty="0" smtClean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unlocking new possibilities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12074" y="2134687"/>
            <a:ext cx="4544259" cy="1670057"/>
          </a:xfrm>
          <a:prstGeom prst="roundRect">
            <a:avLst>
              <a:gd name="adj" fmla="val 3274"/>
            </a:avLst>
          </a:prstGeom>
          <a:solidFill>
            <a:srgbClr val="2A2A2D">
              <a:alpha val="95000"/>
            </a:srgbClr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503582" y="1858491"/>
            <a:ext cx="178581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 smtClean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Text &amp; Content Generation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525423" y="2097286"/>
            <a:ext cx="427946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1600" dirty="0" smtClean="0">
              <a:solidFill>
                <a:srgbClr val="CFD0D8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l">
              <a:lnSpc>
                <a:spcPts val="1400"/>
              </a:lnSpc>
              <a:buNone/>
            </a:pPr>
            <a:r>
              <a:rPr lang="en-US" sz="1600" dirty="0" smtClean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Used 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writing articles, marketing copy, summarizing documents, and creative </a:t>
            </a:r>
            <a:r>
              <a:rPr lang="en-US" sz="1600" dirty="0" smtClean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storytelling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600" dirty="0" smtClean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25423" y="2709624"/>
            <a:ext cx="4279463" cy="506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1600" b="1" dirty="0" smtClean="0">
              <a:solidFill>
                <a:srgbClr val="CFD0D8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l">
              <a:lnSpc>
                <a:spcPts val="1400"/>
              </a:lnSpc>
              <a:buNone/>
            </a:pPr>
            <a:endParaRPr lang="en-US" sz="1600" b="1" dirty="0">
              <a:solidFill>
                <a:srgbClr val="CFD0D8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l">
              <a:lnSpc>
                <a:spcPts val="1400"/>
              </a:lnSpc>
              <a:buNone/>
            </a:pPr>
            <a:r>
              <a:rPr lang="en-US" sz="1600" b="1" dirty="0" smtClean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Examples</a:t>
            </a:r>
            <a:r>
              <a:rPr lang="en-US" sz="16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ChatGPT, </a:t>
            </a:r>
            <a:r>
              <a:rPr lang="en-US" sz="1600" dirty="0" err="1" smtClean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GeminiAI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016342" y="2097286"/>
            <a:ext cx="4536638" cy="1707457"/>
          </a:xfrm>
          <a:prstGeom prst="roundRect">
            <a:avLst>
              <a:gd name="adj" fmla="val 3274"/>
            </a:avLst>
          </a:prstGeom>
          <a:solidFill>
            <a:srgbClr val="2A2A2D">
              <a:alpha val="95000"/>
            </a:srgbClr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5175409" y="1852136"/>
            <a:ext cx="148363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Image &amp; Visual </a:t>
            </a:r>
            <a:r>
              <a:rPr lang="en-US" sz="2000" dirty="0" smtClean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Design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5175409" y="2212276"/>
            <a:ext cx="4279463" cy="583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Enables creation of unique images, digital art, illustrations, and 3D models from text prompts</a:t>
            </a: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5175409" y="2985706"/>
            <a:ext cx="4279463" cy="430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Examples:</a:t>
            </a: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Midjourney, DALL-E 3, Stable Diffusion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9696807" y="2097285"/>
            <a:ext cx="4536638" cy="1707457"/>
          </a:xfrm>
          <a:prstGeom prst="roundRect">
            <a:avLst>
              <a:gd name="adj" fmla="val 3274"/>
            </a:avLst>
          </a:prstGeom>
          <a:solidFill>
            <a:srgbClr val="2A2A2D">
              <a:alpha val="95000"/>
            </a:srgbClr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10519077" y="1793049"/>
            <a:ext cx="1757005" cy="162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Audio &amp; Video </a:t>
            </a: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Synthesis</a:t>
            </a:r>
            <a:endParaRPr lang="en-US" dirty="0"/>
          </a:p>
        </p:txBody>
      </p:sp>
      <p:sp>
        <p:nvSpPr>
          <p:cNvPr id="20" name="Text 15"/>
          <p:cNvSpPr/>
          <p:nvPr/>
        </p:nvSpPr>
        <p:spPr>
          <a:xfrm>
            <a:off x="9825395" y="2144293"/>
            <a:ext cx="4279463" cy="700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Generates realistic voiceovers, musical compositions, and synthetic video clips for diverse applications</a:t>
            </a:r>
            <a:r>
              <a:rPr lang="en-US" sz="8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850" dirty="0"/>
          </a:p>
        </p:txBody>
      </p:sp>
      <p:sp>
        <p:nvSpPr>
          <p:cNvPr id="21" name="Text 16"/>
          <p:cNvSpPr/>
          <p:nvPr/>
        </p:nvSpPr>
        <p:spPr>
          <a:xfrm>
            <a:off x="9825395" y="2985706"/>
            <a:ext cx="4279463" cy="430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Examples:</a:t>
            </a: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ElevenLabs, RunwayML</a:t>
            </a:r>
            <a:endParaRPr lang="en-US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75" y="4035972"/>
            <a:ext cx="6670596" cy="40859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62858"/>
            <a:ext cx="703754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Generative AI: A Transformative Force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1697117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 we've seen, Generative AI is not just a technological advancement; it's a paradigm shift reshaping how we create, innovate, and interact with the digital world.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93790" y="2383869"/>
            <a:ext cx="7556421" cy="929997"/>
          </a:xfrm>
          <a:prstGeom prst="roundRect">
            <a:avLst>
              <a:gd name="adj" fmla="val 71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60120" y="2550200"/>
            <a:ext cx="199870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Unleashing Creativity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93790" y="2954774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Empowering new forms of artistic expression and content creation across various domains.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93790" y="3472577"/>
            <a:ext cx="7556421" cy="929997"/>
          </a:xfrm>
          <a:prstGeom prst="roundRect">
            <a:avLst>
              <a:gd name="adj" fmla="val 71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60120" y="363890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Boosting Efficiency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960120" y="3982164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Automating repetitive tasks, accelerating workflows, and driving innovation in industries.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793790" y="4561284"/>
            <a:ext cx="7556421" cy="929997"/>
          </a:xfrm>
          <a:prstGeom prst="roundRect">
            <a:avLst>
              <a:gd name="adj" fmla="val 71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0120" y="4727615"/>
            <a:ext cx="228492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Navigating Complexities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960120" y="5070872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Requires careful consideration of ethical implications, bias, and responsible deployment.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793790" y="5649992"/>
            <a:ext cx="7556421" cy="1184077"/>
          </a:xfrm>
          <a:prstGeom prst="roundRect">
            <a:avLst>
              <a:gd name="adj" fmla="val 563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60120" y="581632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Shaping Our Future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960120" y="6159579"/>
            <a:ext cx="722376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collaborative journey where human ingenuity guides AI's powerful capabilities for a better tomorrow.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461129" y="7295197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journey with Generative AI is just beginning, promising an exciting future of endless possibilities.</a:t>
            </a:r>
            <a:endParaRPr lang="en-US"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109" y="1249680"/>
            <a:ext cx="9842373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8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Generative AI: Shaping the Future of Creativity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Explore how Generative AI is revolutionizing creative fields, from art and music to text and video. Discover its potential, applications, and the challenges it presents.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023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Understanding Artificial Intelligence: A Quick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7314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377392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809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299704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Systems learn from data to identify patterns and make predictions without explicit programming.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35893" y="37314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20963" y="377392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73008" y="3809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73008" y="4299704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subset of ML using neural networks with multiple layers to learn complex representations of data.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77995" y="37314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63065" y="377392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5111" y="3809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broadly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5111" y="429970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Encompasses ML, DL, and other techniques enabling machines to simulate human intelligence.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232634"/>
            <a:ext cx="13042821" cy="662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is an umbrella term for technologies that enable machines to perform human-like cognitive functions.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96622"/>
            <a:ext cx="3769400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is Generative AI?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1" y="1407319"/>
            <a:ext cx="6383774" cy="63837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94865" y="1375648"/>
            <a:ext cx="6851756" cy="6706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2400" b="1" dirty="0" smtClean="0"/>
              <a:t>Generative AI</a:t>
            </a:r>
            <a:r>
              <a:rPr lang="en-US" sz="2400" dirty="0" smtClean="0"/>
              <a:t> is a branch of artificial intelligence that focuses on </a:t>
            </a:r>
            <a:r>
              <a:rPr lang="en-US" sz="2400" b="1" dirty="0" smtClean="0"/>
              <a:t>creating new content</a:t>
            </a:r>
            <a:r>
              <a:rPr lang="en-US" sz="2400" dirty="0" smtClean="0"/>
              <a:t> rather than just analyzing or processing existing data</a:t>
            </a:r>
          </a:p>
          <a:p>
            <a:pPr>
              <a:lnSpc>
                <a:spcPts val="1750"/>
              </a:lnSpc>
            </a:pPr>
            <a:endParaRPr lang="en-US" sz="2400" dirty="0"/>
          </a:p>
          <a:p>
            <a:pPr>
              <a:lnSpc>
                <a:spcPts val="1750"/>
              </a:lnSpc>
            </a:pPr>
            <a:endParaRPr lang="en-US" sz="2400" dirty="0" smtClean="0"/>
          </a:p>
          <a:p>
            <a:pPr>
              <a:lnSpc>
                <a:spcPts val="1750"/>
              </a:lnSpc>
            </a:pPr>
            <a:endParaRPr lang="en-US" sz="2400" dirty="0"/>
          </a:p>
          <a:p>
            <a:pPr>
              <a:lnSpc>
                <a:spcPts val="1750"/>
              </a:lnSpc>
            </a:pPr>
            <a:r>
              <a:rPr lang="en-US" sz="2400" dirty="0" smtClean="0"/>
              <a:t>Generative AI refers to </a:t>
            </a:r>
            <a:r>
              <a:rPr lang="en-US" sz="2400" b="1" dirty="0" smtClean="0"/>
              <a:t>AI models that can generate new data</a:t>
            </a:r>
            <a:r>
              <a:rPr lang="en-US" sz="2400" dirty="0" smtClean="0"/>
              <a:t>, such as text, images, music, code, or even videos — that closely mimic human-created content.</a:t>
            </a:r>
          </a:p>
          <a:p>
            <a:pPr>
              <a:lnSpc>
                <a:spcPts val="1750"/>
              </a:lnSpc>
            </a:pPr>
            <a:endParaRPr lang="en-US" sz="2400" dirty="0" smtClean="0"/>
          </a:p>
          <a:p>
            <a:pPr>
              <a:lnSpc>
                <a:spcPts val="1750"/>
              </a:lnSpc>
            </a:pPr>
            <a:endParaRPr lang="en-US" sz="2400" dirty="0" smtClean="0"/>
          </a:p>
          <a:p>
            <a:pPr>
              <a:lnSpc>
                <a:spcPts val="1750"/>
              </a:lnSpc>
            </a:pPr>
            <a:endParaRPr lang="en-US" sz="2400" dirty="0"/>
          </a:p>
          <a:p>
            <a:pPr>
              <a:lnSpc>
                <a:spcPts val="1750"/>
              </a:lnSpc>
            </a:pPr>
            <a:r>
              <a:rPr lang="en-US" sz="2400" dirty="0" smtClean="0"/>
              <a:t>Generative Ai Models are trained on massive datasets using ML and particularly deep learning</a:t>
            </a:r>
          </a:p>
          <a:p>
            <a:pPr>
              <a:lnSpc>
                <a:spcPts val="1750"/>
              </a:lnSpc>
            </a:pPr>
            <a:endParaRPr lang="en-US" sz="2400" dirty="0"/>
          </a:p>
          <a:p>
            <a:pPr>
              <a:lnSpc>
                <a:spcPts val="1750"/>
              </a:lnSpc>
            </a:pPr>
            <a:r>
              <a:rPr lang="en-US" sz="2400" dirty="0" err="1" smtClean="0"/>
              <a:t>Iy</a:t>
            </a:r>
            <a:r>
              <a:rPr lang="en-US" sz="2400" dirty="0" smtClean="0"/>
              <a:t> uses neural networks, especially transformer models like GPT</a:t>
            </a:r>
          </a:p>
          <a:p>
            <a:pPr>
              <a:lnSpc>
                <a:spcPts val="1750"/>
              </a:lnSpc>
            </a:pPr>
            <a:r>
              <a:rPr lang="en-US" sz="2400" dirty="0" smtClean="0"/>
              <a:t>(Generative Pre-trained Transformer).</a:t>
            </a:r>
          </a:p>
          <a:p>
            <a:pPr>
              <a:lnSpc>
                <a:spcPts val="1750"/>
              </a:lnSpc>
            </a:pPr>
            <a:endParaRPr lang="en-US" sz="2400" dirty="0"/>
          </a:p>
          <a:p>
            <a:pPr>
              <a:lnSpc>
                <a:spcPts val="1750"/>
              </a:lnSpc>
            </a:pPr>
            <a:endParaRPr lang="en-US" sz="2400" dirty="0" smtClean="0"/>
          </a:p>
          <a:p>
            <a:pPr>
              <a:lnSpc>
                <a:spcPts val="1750"/>
              </a:lnSpc>
            </a:pPr>
            <a:r>
              <a:rPr lang="en-US" sz="2400" dirty="0" smtClean="0"/>
              <a:t>These models learn the structure and style of data and then generate similar but new content </a:t>
            </a:r>
          </a:p>
          <a:p>
            <a:pPr>
              <a:lnSpc>
                <a:spcPts val="1750"/>
              </a:lnSpc>
            </a:pPr>
            <a:endParaRPr lang="en-US" dirty="0"/>
          </a:p>
          <a:p>
            <a:pPr>
              <a:lnSpc>
                <a:spcPts val="1750"/>
              </a:lnSpc>
            </a:pP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494865" y="2229088"/>
            <a:ext cx="6383774" cy="4077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7494865" y="2729865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1383"/>
            <a:ext cx="71586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Generative AI Matters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032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724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Creative Machines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3215402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Machines gain ability to innovate and imagine.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4528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279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Industry Impact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4770358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Revolutionizing design, media, research, and more.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0023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58348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Beyond Automation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325314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From repetitive tasks to novel creations.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96904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406" y="458391"/>
            <a:ext cx="6080760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How Does Generative AI Work?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955" y="1312783"/>
            <a:ext cx="10402372" cy="71686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74517" y="5773362"/>
            <a:ext cx="2842670" cy="378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Input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537" y="3947179"/>
            <a:ext cx="673170" cy="6731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96877" y="2763031"/>
            <a:ext cx="2935021" cy="378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Training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385" y="4357602"/>
            <a:ext cx="673170" cy="6731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67162" y="6655005"/>
            <a:ext cx="2842670" cy="378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Generation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4444" y="4768025"/>
            <a:ext cx="673170" cy="67317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290497" y="3555478"/>
            <a:ext cx="2842671" cy="378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Output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9241" y="5208742"/>
            <a:ext cx="673169" cy="67317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83406" y="8668941"/>
            <a:ext cx="1346358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Generative AI models learn the underlying distribution of training data and then sample from this learned distribution to create new data points.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7291"/>
            <a:ext cx="6762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Generative AI Models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9969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GANs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4058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Generative Adversarial Networks: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Two neural networks (generator and discriminator) compete to produce realistic outputs.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29969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64058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Variational Autoencoders: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Learn a compressed representation (latent space) of data to generate new examples.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29969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Transformers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64058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Architectures (e.g., GPT) excel in sequential data like text, using attention mechanisms to model long-range dependencies.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0832"/>
            <a:ext cx="549973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Evolution of Generative AI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303770" y="1870710"/>
            <a:ext cx="22860" cy="5417939"/>
          </a:xfrm>
          <a:prstGeom prst="roundRect">
            <a:avLst>
              <a:gd name="adj" fmla="val 333395"/>
            </a:avLst>
          </a:prstGeom>
          <a:solidFill>
            <a:srgbClr val="56565B"/>
          </a:solidFill>
          <a:ln/>
        </p:spPr>
      </p:sp>
      <p:sp>
        <p:nvSpPr>
          <p:cNvPr id="4" name="Shape 2"/>
          <p:cNvSpPr/>
          <p:nvPr/>
        </p:nvSpPr>
        <p:spPr>
          <a:xfrm>
            <a:off x="6589574" y="2063353"/>
            <a:ext cx="544354" cy="22860"/>
          </a:xfrm>
          <a:prstGeom prst="roundRect">
            <a:avLst>
              <a:gd name="adj" fmla="val 333395"/>
            </a:avLst>
          </a:prstGeom>
          <a:solidFill>
            <a:srgbClr val="56565B"/>
          </a:solidFill>
          <a:ln/>
        </p:spPr>
      </p:sp>
      <p:sp>
        <p:nvSpPr>
          <p:cNvPr id="5" name="Shape 3"/>
          <p:cNvSpPr/>
          <p:nvPr/>
        </p:nvSpPr>
        <p:spPr>
          <a:xfrm>
            <a:off x="7111067" y="1870710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79052" y="19047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4139684" y="193298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1950s-1980s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2325291"/>
            <a:ext cx="561415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Early AI and symbolic methods, rule-based systems for content.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96473" y="3152061"/>
            <a:ext cx="544354" cy="22860"/>
          </a:xfrm>
          <a:prstGeom prst="roundRect">
            <a:avLst>
              <a:gd name="adj" fmla="val 333395"/>
            </a:avLst>
          </a:prstGeom>
          <a:solidFill>
            <a:srgbClr val="56565B"/>
          </a:solidFill>
          <a:ln/>
        </p:spPr>
      </p:sp>
      <p:sp>
        <p:nvSpPr>
          <p:cNvPr id="10" name="Shape 8"/>
          <p:cNvSpPr/>
          <p:nvPr/>
        </p:nvSpPr>
        <p:spPr>
          <a:xfrm>
            <a:off x="7111067" y="2959417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79052" y="299341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222456" y="302168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1990s-2000s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222456" y="3413998"/>
            <a:ext cx="561415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Statistical methods and Markov models for text and speech generation.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589574" y="4090392"/>
            <a:ext cx="544354" cy="22860"/>
          </a:xfrm>
          <a:prstGeom prst="roundRect">
            <a:avLst>
              <a:gd name="adj" fmla="val 333395"/>
            </a:avLst>
          </a:prstGeom>
          <a:solidFill>
            <a:srgbClr val="56565B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1067" y="3897749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79052" y="393174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4139684" y="396001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2014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4352330"/>
            <a:ext cx="561415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GANs Introduced: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Paving the way for realistic image and data synthesis.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496473" y="5028843"/>
            <a:ext cx="544354" cy="22860"/>
          </a:xfrm>
          <a:prstGeom prst="roundRect">
            <a:avLst>
              <a:gd name="adj" fmla="val 333395"/>
            </a:avLst>
          </a:prstGeom>
          <a:solidFill>
            <a:srgbClr val="56565B"/>
          </a:solidFill>
          <a:ln/>
        </p:spPr>
      </p:sp>
      <p:sp>
        <p:nvSpPr>
          <p:cNvPr id="20" name="Shape 18"/>
          <p:cNvSpPr/>
          <p:nvPr/>
        </p:nvSpPr>
        <p:spPr>
          <a:xfrm>
            <a:off x="7111067" y="4836200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79052" y="487019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8222456" y="489846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2017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222456" y="5290780"/>
            <a:ext cx="561415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Transformers: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Revolutionizing natural language processing and beyond.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589574" y="5967293"/>
            <a:ext cx="544354" cy="22860"/>
          </a:xfrm>
          <a:prstGeom prst="roundRect">
            <a:avLst>
              <a:gd name="adj" fmla="val 333395"/>
            </a:avLst>
          </a:prstGeom>
          <a:solidFill>
            <a:srgbClr val="56565B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1067" y="5774650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79052" y="580864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4139684" y="583692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2020s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93790" y="6229231"/>
            <a:ext cx="561415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Explosion of large generative models (GPT-3, DALL-E, Stable Diffusion) and widespread adoption.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32604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Text Generation: ChatGPT and Beyond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Language Models:</a:t>
            </a: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Trained on vast text datasets to predict next words.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7574280" y="243804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Applications:</a:t>
            </a: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Writing articles, summarization, creative storytelling, code generation, customer service</a:t>
            </a: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17003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Examples:</a:t>
            </a:r>
            <a:r>
              <a:rPr lang="en-US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ChatGPT, Bard, LLaMA – driving new interaction paradigms.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7574280" y="401538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Generative AI is transforming communication by enabling machines to understand and produce human-like language.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560</TotalTime>
  <Words>941</Words>
  <Application>Microsoft Office PowerPoint</Application>
  <PresentationFormat>Custom</PresentationFormat>
  <Paragraphs>142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 Light</vt:lpstr>
      <vt:lpstr>Instrument Sans Semi Bold</vt:lpstr>
      <vt:lpstr>Calibri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Aniketan</cp:lastModifiedBy>
  <cp:revision>10</cp:revision>
  <dcterms:created xsi:type="dcterms:W3CDTF">2025-08-05T12:30:43Z</dcterms:created>
  <dcterms:modified xsi:type="dcterms:W3CDTF">2025-08-13T20:54:28Z</dcterms:modified>
</cp:coreProperties>
</file>